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1"/>
    <p:restoredTop sz="94694"/>
  </p:normalViewPr>
  <p:slideViewPr>
    <p:cSldViewPr>
      <p:cViewPr varScale="1">
        <p:scale>
          <a:sx n="121" d="100"/>
          <a:sy n="121" d="100"/>
        </p:scale>
        <p:origin x="4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FE7C2-8D2F-27E9-1A9E-51ABEEC21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BCDE6E-BC56-77DA-08C5-0EE5B6B1B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CA5FF-C212-AF76-43C4-337527B9C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862DA-EE54-6BF0-50C9-635A9147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E9C12-2935-BDFA-33C0-030E4DDD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D6AF8-EB4C-7748-B860-AA589B0E8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39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DDE2D-7FB9-1891-50DF-2DC82BD43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E3797-8BA9-F7E4-AF20-6CC97BACE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872C9-4BCE-9872-744F-F287F6AD7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B245E-71F6-EF85-8A32-3EC0A7F6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0F2A4-6726-1CDE-798A-FA226936B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9BCE2-4721-D84F-8BFC-0EB9ED8CC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01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8728CE-4932-3FDC-EA4A-4669D6C993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EB632-DAC2-61AF-8110-BE1E123EC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45435-BF3E-A259-8D79-AF1775702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8A80B-60F1-D8FA-8085-76700F7F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6C991-96B6-64F0-F44A-9ECB4BC21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1B07C-BF81-714F-8504-B6B092CF3A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54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3CF6C-5A34-0492-AB9B-3B035A39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B4C70-29CC-4DAD-ED0C-9DA082014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F4636-C386-3366-C257-3FCA3E95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60A20-FD84-C2DA-5CBC-AF8049AA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82EC0-89FE-9095-BB48-32A855C6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202F9-399C-7645-B3DA-E926F96081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67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2039A-7013-7B02-DC99-320A1ED16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9AAA2-7030-AC48-0BB4-4A2E695D1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F36AD-6DC0-CF21-EB28-831B5037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4EC0C-A815-AA13-77AC-25DAD13B1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8873D-8496-7517-0EE8-A9AF55650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4CB31-6FF3-CE4D-A237-40076795F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13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F95AD-05E9-1B56-F06E-FC00736B9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53FF9-67BC-22F1-EFDF-E5D9EF315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711761-6318-38B9-41B5-99C4A77AA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D4A64-7D70-273B-0E7A-B1926C6C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E244A-5CCD-D0B4-EE88-2E4556BE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1670E-857F-969C-DE55-B2250BC8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D78F-671F-774A-B8EE-758ED35A12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20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62F4D-320D-6023-2F6E-F73ED57DF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17564-B1AE-BB26-DDE9-957C34192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2DCB9-A338-9BBB-0480-F03143F85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684510-A3A7-F6E7-A844-674A60F07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5CBEC8-DC21-6DCF-D812-C9973079C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47148-99D9-F02F-8484-500CA516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923D0F-9008-32C1-D7C7-496678296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A018A7-2CCD-1D4A-6288-AD65F6006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C27FF-4645-7F40-AB28-87AA69E22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98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36EF8-2C33-C2DE-DF9D-93D791D37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67385B-2931-E141-3549-C578EE984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FE7DD-F604-E6F2-9696-15235E5F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7645E-1384-3261-196F-031156004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2DABB-AE40-7946-BED6-F97EADA0C8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3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803579-4E32-6718-D7D5-047B4A7C1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5FB60D-99B7-75AD-253A-36A63382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771DB-9757-C4E4-0B0D-10567192E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45F28-4828-F541-A9CD-A3FA00AA8D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11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D2DD-A0A4-76AA-BF6A-4D44BEE9A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9EF62-51E9-7780-0C6F-8F6E25350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4EC12-E2F0-60D5-1AAC-62A9E90E7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17456-7D94-E174-9F33-C4099936B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1E473-3468-F4A6-7931-DEFBE789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A9D53-3E4B-45A8-4B8D-D7FBEE64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C272D-461B-7A4B-9D16-E6166ECDF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43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FA8B6-5D70-2B94-0854-474B59D87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37A102-2431-A9F6-49C3-8070732FE7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22043-04C7-263E-C633-93CDEB801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52249-870A-B420-9210-38ED7EA9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CA56F-67EF-FA27-C0C5-FF969AC7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02A96-1041-F40F-1C02-8F3CC6A8C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CA45-198E-C346-8F5D-A2B0C3266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81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9FE216C-E9F1-09A6-CA34-20CC28101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B7560F3-869E-AB50-3961-B2E23E3705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867545D-CCD3-D12B-302C-357F262EEA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1C51EE-4269-A264-3572-2DF1162946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A304430-4F7F-FB04-BA1F-B1D0736B1B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A05841-6520-5E42-90E0-F32549CD52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4" name="Object 6" descr="Timeline&#10;">
            <a:extLst>
              <a:ext uri="{FF2B5EF4-FFF2-40B4-BE49-F238E27FC236}">
                <a16:creationId xmlns:a16="http://schemas.microsoft.com/office/drawing/2014/main" id="{E3A0EAA9-B5E7-6D52-56E0-C88DC27573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018884"/>
              </p:ext>
            </p:extLst>
          </p:nvPr>
        </p:nvGraphicFramePr>
        <p:xfrm>
          <a:off x="228600" y="1371600"/>
          <a:ext cx="86868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6108700" imgH="4076700" progId="MSGraph.Chart.8">
                  <p:embed followColorScheme="full"/>
                </p:oleObj>
              </mc:Choice>
              <mc:Fallback>
                <p:oleObj name="Chart" r:id="rId2" imgW="6108700" imgH="407670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71600"/>
                        <a:ext cx="86868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1" name="Text Box 23">
            <a:extLst>
              <a:ext uri="{FF2B5EF4-FFF2-40B4-BE49-F238E27FC236}">
                <a16:creationId xmlns:a16="http://schemas.microsoft.com/office/drawing/2014/main" id="{12221D78-B7F4-AE05-ABBD-75C92ACFC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429000"/>
            <a:ext cx="1371600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000" dirty="0"/>
              <a:t>Partnership with KU Libraries and Writing Center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000" dirty="0"/>
              <a:t>Literature Search Lab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000" dirty="0"/>
              <a:t>Article summaries and Writing Workshop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000" dirty="0"/>
              <a:t>More supporting assignments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000" dirty="0"/>
              <a:t>Increased target assignment difficulty</a:t>
            </a:r>
          </a:p>
        </p:txBody>
      </p:sp>
      <p:sp>
        <p:nvSpPr>
          <p:cNvPr id="2068" name="Rectangle 20">
            <a:extLst>
              <a:ext uri="{FF2B5EF4-FFF2-40B4-BE49-F238E27FC236}">
                <a16:creationId xmlns:a16="http://schemas.microsoft.com/office/drawing/2014/main" id="{5666920F-20A9-3D51-19DA-7C7A23688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276600"/>
            <a:ext cx="990600" cy="76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40D6A554-B3C8-B479-76DB-BC4D4EDAC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4384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/>
              <a:t>Additional Scaffolding and Instructional Partnership</a:t>
            </a:r>
          </a:p>
        </p:txBody>
      </p:sp>
      <p:pic>
        <p:nvPicPr>
          <p:cNvPr id="2077" name="Picture 29" descr="Human Man">
            <a:extLst>
              <a:ext uri="{FF2B5EF4-FFF2-40B4-BE49-F238E27FC236}">
                <a16:creationId xmlns:a16="http://schemas.microsoft.com/office/drawing/2014/main" id="{6F2D125F-EF4B-4CE8-C14D-E55E3D590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8" r="66705" b="35011"/>
          <a:stretch>
            <a:fillRect/>
          </a:stretch>
        </p:blipFill>
        <p:spPr bwMode="auto">
          <a:xfrm>
            <a:off x="7696200" y="533400"/>
            <a:ext cx="100488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Text Box 17">
            <a:extLst>
              <a:ext uri="{FF2B5EF4-FFF2-40B4-BE49-F238E27FC236}">
                <a16:creationId xmlns:a16="http://schemas.microsoft.com/office/drawing/2014/main" id="{C937642A-A210-875A-5CD4-B326E2750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962400"/>
            <a:ext cx="274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000" dirty="0"/>
              <a:t>In-class literature search instruction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000" dirty="0"/>
              <a:t>Source identification contributes more to grade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000" dirty="0"/>
              <a:t>Write paragraphs about relevance of sources</a:t>
            </a:r>
          </a:p>
        </p:txBody>
      </p:sp>
      <p:sp>
        <p:nvSpPr>
          <p:cNvPr id="2066" name="Rectangle 18">
            <a:extLst>
              <a:ext uri="{FF2B5EF4-FFF2-40B4-BE49-F238E27FC236}">
                <a16:creationId xmlns:a16="http://schemas.microsoft.com/office/drawing/2014/main" id="{86E7EAEF-B36E-0FE6-0FE5-25F63F5B8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810000"/>
            <a:ext cx="2819400" cy="76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Text Box 22">
            <a:extLst>
              <a:ext uri="{FF2B5EF4-FFF2-40B4-BE49-F238E27FC236}">
                <a16:creationId xmlns:a16="http://schemas.microsoft.com/office/drawing/2014/main" id="{BF26E03D-4029-408C-0D62-E85286884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505200"/>
            <a:ext cx="2590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/>
              <a:t>Efforts to Improve Data Gathering</a:t>
            </a:r>
          </a:p>
        </p:txBody>
      </p:sp>
      <p:pic>
        <p:nvPicPr>
          <p:cNvPr id="2076" name="Picture 28" descr="Neanderthal Man">
            <a:extLst>
              <a:ext uri="{FF2B5EF4-FFF2-40B4-BE49-F238E27FC236}">
                <a16:creationId xmlns:a16="http://schemas.microsoft.com/office/drawing/2014/main" id="{0A6EC80B-E521-BF0F-D7D0-04DCEE819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6" t="3162" r="64850" b="35011"/>
          <a:stretch>
            <a:fillRect/>
          </a:stretch>
        </p:blipFill>
        <p:spPr bwMode="auto">
          <a:xfrm>
            <a:off x="5257800" y="1828800"/>
            <a:ext cx="863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9" name="Text Box 21">
            <a:extLst>
              <a:ext uri="{FF2B5EF4-FFF2-40B4-BE49-F238E27FC236}">
                <a16:creationId xmlns:a16="http://schemas.microsoft.com/office/drawing/2014/main" id="{51CD5AA8-D219-F994-005D-CFFB9CED8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724400"/>
            <a:ext cx="2362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000" dirty="0"/>
              <a:t>Reduced number of required sources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000" dirty="0"/>
              <a:t>Grading rubric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000" dirty="0"/>
              <a:t>Supporting (in-class) assignment</a:t>
            </a:r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DEFFA832-8239-59F9-B4E6-CF114FF80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648200"/>
            <a:ext cx="2133600" cy="76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453FB578-008F-A7B3-0932-372E80F02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2672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/>
              <a:t>Simplification and Scaffolding</a:t>
            </a:r>
          </a:p>
        </p:txBody>
      </p:sp>
      <p:pic>
        <p:nvPicPr>
          <p:cNvPr id="2075" name="Picture 27" descr="Walking Ape">
            <a:extLst>
              <a:ext uri="{FF2B5EF4-FFF2-40B4-BE49-F238E27FC236}">
                <a16:creationId xmlns:a16="http://schemas.microsoft.com/office/drawing/2014/main" id="{306ADF3E-7BC5-367B-3069-F4C03732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418" b="47298"/>
          <a:stretch>
            <a:fillRect/>
          </a:stretch>
        </p:blipFill>
        <p:spPr bwMode="auto">
          <a:xfrm>
            <a:off x="2362200" y="2590800"/>
            <a:ext cx="9493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Text Box 9">
            <a:extLst>
              <a:ext uri="{FF2B5EF4-FFF2-40B4-BE49-F238E27FC236}">
                <a16:creationId xmlns:a16="http://schemas.microsoft.com/office/drawing/2014/main" id="{2D208EDB-1655-3FEA-16D8-C3878EFA8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53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/>
              <a:t>Initial Implementation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F25BE042-373C-B5CB-714D-90EF19562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86400"/>
            <a:ext cx="914400" cy="76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74" name="Picture 26" descr="Crawling ape">
            <a:extLst>
              <a:ext uri="{FF2B5EF4-FFF2-40B4-BE49-F238E27FC236}">
                <a16:creationId xmlns:a16="http://schemas.microsoft.com/office/drawing/2014/main" id="{85AE0902-E9CF-A100-B079-E55C35672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8" t="11111" r="9435"/>
          <a:stretch>
            <a:fillRect/>
          </a:stretch>
        </p:blipFill>
        <p:spPr bwMode="auto">
          <a:xfrm>
            <a:off x="457200" y="3733800"/>
            <a:ext cx="914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3" name="Text Box 25">
            <a:extLst>
              <a:ext uri="{FF2B5EF4-FFF2-40B4-BE49-F238E27FC236}">
                <a16:creationId xmlns:a16="http://schemas.microsoft.com/office/drawing/2014/main" id="{BE9123CD-1AB3-9E45-AA25-65D62EE55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u="sng">
                <a:solidFill>
                  <a:schemeClr val="folHlink"/>
                </a:solidFill>
              </a:rPr>
              <a:t>The Evolution of an Assignment: Timeline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72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Default Design</vt:lpstr>
      <vt:lpstr>Microsoft Graph Chart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 Psychology</dc:creator>
  <cp:lastModifiedBy>Welchhans, Mike</cp:lastModifiedBy>
  <cp:revision>12</cp:revision>
  <dcterms:created xsi:type="dcterms:W3CDTF">2008-04-10T17:56:56Z</dcterms:created>
  <dcterms:modified xsi:type="dcterms:W3CDTF">2022-11-01T21:40:16Z</dcterms:modified>
</cp:coreProperties>
</file>